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2BCC00E-E502-4D90-A4F6-BA61DC79C741}" type="datetimeFigureOut">
              <a:rPr lang="ru-RU" smtClean="0"/>
              <a:pPr/>
              <a:t>21.01.2019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6D291A-8F42-422D-9BEA-F1452E2432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flipV="1">
            <a:off x="1403648" y="0"/>
            <a:ext cx="45719" cy="18864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endParaRPr lang="ru-RU" sz="6000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Артикли в английском языке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264696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b="1" dirty="0" smtClean="0"/>
              <a:t>What </a:t>
            </a:r>
            <a:r>
              <a:rPr lang="en-US" sz="3600" b="1" dirty="0" err="1" smtClean="0"/>
              <a:t>colour</a:t>
            </a:r>
            <a:r>
              <a:rPr lang="en-US" sz="3600" b="1" dirty="0" smtClean="0"/>
              <a:t> is your cat?</a:t>
            </a:r>
          </a:p>
          <a:p>
            <a:pPr>
              <a:buNone/>
            </a:pPr>
            <a:r>
              <a:rPr lang="en-US" sz="3600" b="1" dirty="0" smtClean="0"/>
              <a:t> I want to know what book you are reading.</a:t>
            </a:r>
          </a:p>
          <a:p>
            <a:pPr>
              <a:buNone/>
            </a:pPr>
            <a:r>
              <a:rPr lang="en-US" sz="3600" b="1" dirty="0" smtClean="0"/>
              <a:t> I speak English.                He studies chemistry. </a:t>
            </a:r>
          </a:p>
          <a:p>
            <a:pPr>
              <a:buNone/>
            </a:pPr>
            <a:r>
              <a:rPr lang="en-US" sz="3600" b="1" dirty="0" smtClean="0"/>
              <a:t> to play chess.                    To play football.</a:t>
            </a:r>
          </a:p>
          <a:p>
            <a:pPr>
              <a:buNone/>
            </a:pPr>
            <a:r>
              <a:rPr lang="en-US" sz="3600" b="1" dirty="0" smtClean="0"/>
              <a:t> out of doors.                     All day long.</a:t>
            </a:r>
          </a:p>
          <a:p>
            <a:pPr>
              <a:buNone/>
            </a:pPr>
            <a:r>
              <a:rPr lang="en-US" sz="3600" b="1" dirty="0" smtClean="0"/>
              <a:t> from morning till night.</a:t>
            </a:r>
          </a:p>
          <a:p>
            <a:pPr>
              <a:buNone/>
            </a:pPr>
            <a:r>
              <a:rPr lang="en-US" sz="3600" b="1" dirty="0" smtClean="0"/>
              <a:t> What are you doing, children?</a:t>
            </a:r>
          </a:p>
          <a:p>
            <a:pPr>
              <a:buNone/>
            </a:pPr>
            <a:r>
              <a:rPr lang="en-US" sz="3600" b="1" dirty="0" smtClean="0"/>
              <a:t> I shall study at Moscow University.</a:t>
            </a:r>
          </a:p>
          <a:p>
            <a:pPr>
              <a:buNone/>
            </a:pPr>
            <a:r>
              <a:rPr lang="en-US" sz="3600" b="1" dirty="0" smtClean="0"/>
              <a:t> My father graduated from Oxford University.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НЕОПРЕДЕЛЕННЫЙ  АРТИКЛЬ </a:t>
            </a:r>
            <a:r>
              <a:rPr lang="en-US" sz="4800" b="1" dirty="0" smtClean="0">
                <a:solidFill>
                  <a:srgbClr val="FF0000"/>
                </a:solidFill>
              </a:rPr>
              <a:t>A(An)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 английском языке перед существительным</a:t>
            </a:r>
          </a:p>
          <a:p>
            <a:pPr>
              <a:buNone/>
            </a:pPr>
            <a:r>
              <a:rPr lang="ru-RU" b="1" dirty="0"/>
              <a:t>е</a:t>
            </a:r>
            <a:r>
              <a:rPr lang="ru-RU" b="1" dirty="0" smtClean="0"/>
              <a:t>динственного числа ставится артикль </a:t>
            </a:r>
            <a:r>
              <a:rPr lang="en-US" b="1" dirty="0" smtClean="0">
                <a:solidFill>
                  <a:srgbClr val="FF0000"/>
                </a:solidFill>
              </a:rPr>
              <a:t>A.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Если существительное начинается с гласной</a:t>
            </a:r>
          </a:p>
          <a:p>
            <a:pPr>
              <a:buNone/>
            </a:pPr>
            <a:r>
              <a:rPr lang="ru-RU" b="1" dirty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FF0000"/>
                </a:solidFill>
              </a:rPr>
              <a:t>уквы, то ставим артикль </a:t>
            </a:r>
            <a:r>
              <a:rPr lang="en-US" sz="3600" b="1" dirty="0" smtClean="0">
                <a:solidFill>
                  <a:srgbClr val="7030A0"/>
                </a:solidFill>
              </a:rPr>
              <a:t>an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a boy                     </a:t>
            </a:r>
            <a:r>
              <a:rPr lang="en-US" b="1" dirty="0" smtClean="0">
                <a:solidFill>
                  <a:srgbClr val="7030A0"/>
                </a:solidFill>
              </a:rPr>
              <a:t>an egg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                     a frog                     </a:t>
            </a:r>
            <a:r>
              <a:rPr lang="en-US" b="1" dirty="0" smtClean="0">
                <a:solidFill>
                  <a:srgbClr val="7030A0"/>
                </a:solidFill>
              </a:rPr>
              <a:t>an apple</a:t>
            </a:r>
          </a:p>
          <a:p>
            <a:pPr>
              <a:buNone/>
            </a:pPr>
            <a:r>
              <a:rPr lang="en-US" b="1">
                <a:solidFill>
                  <a:srgbClr val="FF0000"/>
                </a:solidFill>
              </a:rPr>
              <a:t> </a:t>
            </a:r>
            <a:r>
              <a:rPr lang="en-US" b="1" smtClean="0">
                <a:solidFill>
                  <a:srgbClr val="FF0000"/>
                </a:solidFill>
              </a:rPr>
              <a:t>                     </a:t>
            </a:r>
            <a:r>
              <a:rPr lang="en-US" b="1" dirty="0" smtClean="0">
                <a:solidFill>
                  <a:srgbClr val="FF0000"/>
                </a:solidFill>
              </a:rPr>
              <a:t>a doctor                </a:t>
            </a:r>
            <a:r>
              <a:rPr lang="en-US" b="1" dirty="0" smtClean="0">
                <a:solidFill>
                  <a:srgbClr val="7030A0"/>
                </a:solidFill>
              </a:rPr>
              <a:t>an artist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НЕОПРЕДЕЛЕННЫЙ АРТИКЛЬ  </a:t>
            </a:r>
            <a:r>
              <a:rPr lang="ru-RU" sz="4000" b="1" dirty="0" smtClean="0">
                <a:solidFill>
                  <a:srgbClr val="FF0000"/>
                </a:solidFill>
              </a:rPr>
              <a:t>А </a:t>
            </a:r>
            <a:r>
              <a:rPr lang="ru-RU" b="1" dirty="0" smtClean="0">
                <a:solidFill>
                  <a:srgbClr val="7030A0"/>
                </a:solidFill>
              </a:rPr>
              <a:t> СТАВИТСЯ, ЕСЛИ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ПРЕДМЕТ УПОМИНАЕТСЯ В 1-й РАЗ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ПЕРЕД СУЩ. ЕДИНСТВЕННОГО ЧИСЛА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ТОЛЬКО С ИСЧИСЛИМЫМИ СУЩ.-МИ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     </a:t>
            </a:r>
            <a:r>
              <a:rPr lang="en-US" b="1" dirty="0" smtClean="0">
                <a:solidFill>
                  <a:srgbClr val="7030A0"/>
                </a:solidFill>
              </a:rPr>
              <a:t>-</a:t>
            </a:r>
            <a:r>
              <a:rPr lang="ru-RU" b="1" dirty="0" smtClean="0">
                <a:solidFill>
                  <a:srgbClr val="7030A0"/>
                </a:solidFill>
              </a:rPr>
              <a:t>  ПОСЛЕ ВЫРАЖЕНИЙ</a:t>
            </a:r>
            <a:r>
              <a:rPr lang="en-US" b="1" dirty="0" smtClean="0">
                <a:solidFill>
                  <a:srgbClr val="7030A0"/>
                </a:solidFill>
              </a:rPr>
              <a:t>: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have a…          This is a…(</a:t>
            </a:r>
            <a:r>
              <a:rPr lang="ru-RU" b="1" dirty="0" smtClean="0">
                <a:solidFill>
                  <a:srgbClr val="7030A0"/>
                </a:solidFill>
              </a:rPr>
              <a:t>это)</a:t>
            </a:r>
            <a:r>
              <a:rPr lang="en-US" b="1" dirty="0" smtClean="0">
                <a:solidFill>
                  <a:srgbClr val="7030A0"/>
                </a:solidFill>
              </a:rPr>
              <a:t>        I am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He has a…         It is a …</a:t>
            </a:r>
            <a:r>
              <a:rPr lang="ru-RU" b="1" dirty="0" smtClean="0">
                <a:solidFill>
                  <a:srgbClr val="7030A0"/>
                </a:solidFill>
              </a:rPr>
              <a:t>(это)</a:t>
            </a:r>
            <a:r>
              <a:rPr lang="en-US" b="1" dirty="0" smtClean="0">
                <a:solidFill>
                  <a:srgbClr val="7030A0"/>
                </a:solidFill>
              </a:rPr>
              <a:t>            He is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have got a … That is a…</a:t>
            </a:r>
            <a:r>
              <a:rPr lang="ru-RU" b="1" dirty="0" smtClean="0">
                <a:solidFill>
                  <a:srgbClr val="7030A0"/>
                </a:solidFill>
              </a:rPr>
              <a:t>(то)</a:t>
            </a:r>
            <a:r>
              <a:rPr lang="en-US" b="1" dirty="0" smtClean="0">
                <a:solidFill>
                  <a:srgbClr val="7030A0"/>
                </a:solidFill>
              </a:rPr>
              <a:t>       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 She is a…</a:t>
            </a:r>
          </a:p>
          <a:p>
            <a:pPr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I see a…</a:t>
            </a:r>
            <a:r>
              <a:rPr lang="ru-RU" b="1" dirty="0" smtClean="0">
                <a:solidFill>
                  <a:srgbClr val="7030A0"/>
                </a:solidFill>
              </a:rPr>
              <a:t>(вижу)</a:t>
            </a:r>
            <a:r>
              <a:rPr lang="en-US" b="1" dirty="0" smtClean="0">
                <a:solidFill>
                  <a:srgbClr val="7030A0"/>
                </a:solidFill>
              </a:rPr>
              <a:t> There is a…</a:t>
            </a:r>
            <a:r>
              <a:rPr lang="ru-RU" b="1" dirty="0" smtClean="0">
                <a:solidFill>
                  <a:srgbClr val="7030A0"/>
                </a:solidFill>
              </a:rPr>
              <a:t>(ИМЕЕТСЯ)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In a loud voice (</a:t>
            </a:r>
            <a:r>
              <a:rPr lang="ru-RU" b="1" dirty="0" smtClean="0">
                <a:solidFill>
                  <a:srgbClr val="7030A0"/>
                </a:solidFill>
              </a:rPr>
              <a:t>громким голосом)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To have a good time (</a:t>
            </a:r>
            <a:r>
              <a:rPr lang="ru-RU" b="1" dirty="0" smtClean="0">
                <a:solidFill>
                  <a:srgbClr val="7030A0"/>
                </a:solidFill>
              </a:rPr>
              <a:t>хорошо провести время)</a:t>
            </a:r>
          </a:p>
          <a:p>
            <a:pPr>
              <a:buNone/>
            </a:pPr>
            <a:r>
              <a:rPr lang="ru-RU" b="1" dirty="0" smtClean="0">
                <a:solidFill>
                  <a:srgbClr val="7030A0"/>
                </a:solidFill>
              </a:rPr>
              <a:t>     </a:t>
            </a:r>
            <a:r>
              <a:rPr lang="en-US" b="1" dirty="0" smtClean="0">
                <a:solidFill>
                  <a:srgbClr val="7030A0"/>
                </a:solidFill>
              </a:rPr>
              <a:t>A lot of (</a:t>
            </a:r>
            <a:r>
              <a:rPr lang="ru-RU" b="1" dirty="0" smtClean="0">
                <a:solidFill>
                  <a:srgbClr val="7030A0"/>
                </a:solidFill>
              </a:rPr>
              <a:t>много)</a:t>
            </a:r>
            <a:r>
              <a:rPr lang="en-US" b="1" dirty="0" smtClean="0">
                <a:solidFill>
                  <a:srgbClr val="7030A0"/>
                </a:solidFill>
              </a:rPr>
              <a:t>,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To go for a walk(</a:t>
            </a:r>
            <a:r>
              <a:rPr lang="ru-RU" b="1" dirty="0" smtClean="0">
                <a:solidFill>
                  <a:srgbClr val="7030A0"/>
                </a:solidFill>
              </a:rPr>
              <a:t>гулять) </a:t>
            </a:r>
            <a:endParaRPr lang="ru-RU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ОПРЕДЕЛЕННЫЙ АРТИКЛЬ </a:t>
            </a:r>
            <a:r>
              <a:rPr lang="en-US" sz="4800" b="1" dirty="0" smtClean="0">
                <a:solidFill>
                  <a:srgbClr val="FF0000"/>
                </a:solidFill>
              </a:rPr>
              <a:t>THE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/>
              <a:t>ОПРЕДЕЛЕННЫЙ АРТИКЛЬ </a:t>
            </a:r>
            <a:r>
              <a:rPr lang="en-US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the  </a:t>
            </a:r>
            <a:r>
              <a:rPr lang="ru-RU" sz="3600" b="1" dirty="0" smtClean="0"/>
              <a:t>используется,</a:t>
            </a:r>
          </a:p>
          <a:p>
            <a:pPr>
              <a:buNone/>
            </a:pPr>
            <a:r>
              <a:rPr lang="ru-RU" sz="3600" b="1" dirty="0" smtClean="0"/>
              <a:t>  -  если про предмет говорят  </a:t>
            </a:r>
            <a:r>
              <a:rPr lang="en-US" sz="3600" b="1" dirty="0" smtClean="0">
                <a:solidFill>
                  <a:srgbClr val="0070C0"/>
                </a:solidFill>
              </a:rPr>
              <a:t>(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This is a pen. The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  во 2-й или более раз</a:t>
            </a:r>
            <a:r>
              <a:rPr lang="en-US" sz="3600" b="1" dirty="0" smtClean="0"/>
              <a:t>             </a:t>
            </a:r>
            <a:r>
              <a:rPr lang="en-US" sz="3600" b="1" dirty="0" smtClean="0">
                <a:solidFill>
                  <a:srgbClr val="0070C0"/>
                </a:solidFill>
              </a:rPr>
              <a:t>pen is red.)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- перед  ед. ч. и мн. ч. сущ.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(The birds are nice.)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- с исчислимыми и </a:t>
            </a:r>
            <a:r>
              <a:rPr lang="ru-RU" sz="3600" b="1" dirty="0" err="1" smtClean="0"/>
              <a:t>неисчис</a:t>
            </a:r>
            <a:r>
              <a:rPr lang="ru-RU" sz="3600" b="1" dirty="0" smtClean="0"/>
              <a:t>-</a:t>
            </a:r>
            <a:r>
              <a:rPr lang="en-US" sz="3600" b="1" dirty="0" smtClean="0"/>
              <a:t>  </a:t>
            </a:r>
            <a:r>
              <a:rPr lang="en-US" sz="3600" b="1" dirty="0" smtClean="0">
                <a:solidFill>
                  <a:srgbClr val="0070C0"/>
                </a:solidFill>
              </a:rPr>
              <a:t>(The tea was black).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 </a:t>
            </a:r>
            <a:r>
              <a:rPr lang="ru-RU" sz="3600" b="1" dirty="0" err="1" smtClean="0"/>
              <a:t>лимыми</a:t>
            </a:r>
            <a:r>
              <a:rPr lang="ru-RU" sz="3600" b="1" dirty="0" smtClean="0"/>
              <a:t> существительными</a:t>
            </a:r>
          </a:p>
          <a:p>
            <a:pPr>
              <a:buNone/>
            </a:pPr>
            <a:r>
              <a:rPr lang="ru-RU" sz="3600" b="1" dirty="0" smtClean="0"/>
              <a:t>  - если предмет единственный</a:t>
            </a:r>
            <a:r>
              <a:rPr lang="en-US" sz="3600" b="1" dirty="0" smtClean="0"/>
              <a:t> </a:t>
            </a:r>
            <a:r>
              <a:rPr lang="ru-RU" sz="3600" b="1" dirty="0" smtClean="0"/>
              <a:t>в </a:t>
            </a:r>
            <a:r>
              <a:rPr lang="en-US" sz="3600" b="1" dirty="0" smtClean="0">
                <a:solidFill>
                  <a:srgbClr val="0070C0"/>
                </a:solidFill>
              </a:rPr>
              <a:t>(The moon, the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мире                   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the sun, the sky)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  </a:t>
            </a:r>
            <a:r>
              <a:rPr lang="ru-RU" sz="3600" b="1" dirty="0" smtClean="0"/>
              <a:t>- моря, реки, каналы, океаны</a:t>
            </a:r>
            <a:r>
              <a:rPr lang="en-US" sz="3600" b="1" dirty="0" smtClean="0"/>
              <a:t> </a:t>
            </a:r>
            <a:r>
              <a:rPr lang="en-US" sz="3600" b="1" dirty="0" smtClean="0">
                <a:solidFill>
                  <a:srgbClr val="0070C0"/>
                </a:solidFill>
              </a:rPr>
              <a:t>(The Neva river)</a:t>
            </a:r>
            <a:endParaRPr lang="ru-RU" sz="3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b="1" dirty="0" smtClean="0"/>
              <a:t>ОПРЕДЕЛЕННЫЙ АРТИКЛЬ </a:t>
            </a:r>
            <a:r>
              <a:rPr lang="en-US" sz="5300" b="1" dirty="0" smtClean="0">
                <a:solidFill>
                  <a:srgbClr val="FF0000"/>
                </a:solidFill>
              </a:rPr>
              <a:t>THE</a:t>
            </a:r>
            <a:endParaRPr lang="ru-RU" sz="53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sz="3600" b="1" dirty="0" smtClean="0"/>
              <a:t>- </a:t>
            </a:r>
            <a:r>
              <a:rPr lang="ru-RU" sz="3600" b="1" dirty="0" smtClean="0"/>
              <a:t>горные цепи            </a:t>
            </a:r>
            <a:r>
              <a:rPr lang="en-US" sz="3600" b="1" dirty="0" smtClean="0"/>
              <a:t>                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Urals)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порядковые числительные </a:t>
            </a:r>
            <a:r>
              <a:rPr lang="en-US" sz="3600" b="1" smtClean="0">
                <a:solidFill>
                  <a:srgbClr val="0070C0"/>
                </a:solidFill>
              </a:rPr>
              <a:t>(the fourth </a:t>
            </a:r>
            <a:r>
              <a:rPr lang="en-US" sz="3600" b="1" dirty="0" smtClean="0">
                <a:solidFill>
                  <a:srgbClr val="0070C0"/>
                </a:solidFill>
              </a:rPr>
              <a:t>day)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превосходная степень при-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deepest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ru-RU" sz="3600" b="1" dirty="0" smtClean="0"/>
              <a:t>    </a:t>
            </a:r>
            <a:r>
              <a:rPr lang="ru-RU" sz="3600" b="1" dirty="0" err="1" smtClean="0"/>
              <a:t>лагательных</a:t>
            </a:r>
            <a:r>
              <a:rPr lang="ru-RU" sz="3600" b="1" dirty="0" smtClean="0"/>
              <a:t>     </a:t>
            </a:r>
            <a:r>
              <a:rPr lang="en-US" sz="3600" b="1" dirty="0" smtClean="0"/>
              <a:t>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lake)</a:t>
            </a:r>
            <a:r>
              <a:rPr lang="ru-RU" sz="3600" b="1" dirty="0" smtClean="0">
                <a:solidFill>
                  <a:srgbClr val="0070C0"/>
                </a:solidFill>
              </a:rPr>
              <a:t> </a:t>
            </a:r>
            <a:endParaRPr lang="en-US" sz="3600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фамилия  семьи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Simpsons</a:t>
            </a:r>
            <a:r>
              <a:rPr lang="ru-RU" sz="3600" b="1" dirty="0" smtClean="0">
                <a:solidFill>
                  <a:srgbClr val="0070C0"/>
                </a:solidFill>
              </a:rPr>
              <a:t>, </a:t>
            </a:r>
            <a:r>
              <a:rPr lang="ru-RU" sz="3600" b="1" dirty="0" err="1" smtClean="0">
                <a:solidFill>
                  <a:srgbClr val="0070C0"/>
                </a:solidFill>
              </a:rPr>
              <a:t>Симпсоны</a:t>
            </a:r>
            <a:r>
              <a:rPr lang="ru-RU" sz="3600" b="1" dirty="0" smtClean="0">
                <a:solidFill>
                  <a:srgbClr val="0070C0"/>
                </a:solidFill>
              </a:rPr>
              <a:t>)</a:t>
            </a:r>
          </a:p>
          <a:p>
            <a:pPr>
              <a:buNone/>
            </a:pPr>
            <a:r>
              <a:rPr lang="ru-RU" sz="3600" b="1" dirty="0" smtClean="0"/>
              <a:t> - государства</a:t>
            </a:r>
            <a:r>
              <a:rPr lang="en-US" sz="3600" b="1" dirty="0" smtClean="0"/>
              <a:t>: </a:t>
            </a:r>
            <a:r>
              <a:rPr lang="ru-RU" sz="3600" b="1" dirty="0" smtClean="0"/>
              <a:t>объединенные и федерации</a:t>
            </a:r>
          </a:p>
          <a:p>
            <a:pPr>
              <a:buNone/>
            </a:pPr>
            <a:r>
              <a:rPr lang="ru-RU" sz="3600" b="1" dirty="0" smtClean="0"/>
              <a:t>                                                         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UK)</a:t>
            </a:r>
          </a:p>
          <a:p>
            <a:pPr>
              <a:buNone/>
            </a:pPr>
            <a:r>
              <a:rPr lang="en-US" sz="3600" b="1" dirty="0" smtClean="0"/>
              <a:t> - </a:t>
            </a:r>
            <a:r>
              <a:rPr lang="ru-RU" sz="3600" b="1" dirty="0" smtClean="0"/>
              <a:t>национальности  </a:t>
            </a:r>
            <a:r>
              <a:rPr lang="ru-RU" sz="3600" b="1" dirty="0" smtClean="0">
                <a:solidFill>
                  <a:srgbClr val="0070C0"/>
                </a:solidFill>
              </a:rPr>
              <a:t>(</a:t>
            </a:r>
            <a:r>
              <a:rPr lang="en-US" sz="3600" b="1" dirty="0" smtClean="0">
                <a:solidFill>
                  <a:srgbClr val="0070C0"/>
                </a:solidFill>
              </a:rPr>
              <a:t>the English, the Russians)</a:t>
            </a:r>
            <a:r>
              <a:rPr lang="ru-RU" sz="3600" b="1" dirty="0" smtClean="0">
                <a:solidFill>
                  <a:srgbClr val="0070C0"/>
                </a:solidFill>
              </a:rPr>
              <a:t>                             </a:t>
            </a:r>
            <a:r>
              <a:rPr lang="en-US" sz="3600" b="1" dirty="0" smtClean="0">
                <a:solidFill>
                  <a:srgbClr val="0070C0"/>
                </a:solidFill>
              </a:rPr>
              <a:t> </a:t>
            </a:r>
            <a:endParaRPr lang="ru-RU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THE</a:t>
            </a:r>
            <a:r>
              <a:rPr lang="en-US" sz="3600" b="1" dirty="0" smtClean="0"/>
              <a:t> </a:t>
            </a:r>
            <a:r>
              <a:rPr lang="ru-RU" sz="3600" b="1" dirty="0" smtClean="0"/>
              <a:t>УПОТРЕБЛЯЕТСЯ С ВЫРАЖЕНИЯМИ</a:t>
            </a:r>
            <a:r>
              <a:rPr lang="en-US" sz="3600" b="1" dirty="0" smtClean="0"/>
              <a:t>:</a:t>
            </a:r>
          </a:p>
          <a:p>
            <a:pPr>
              <a:buNone/>
            </a:pPr>
            <a:r>
              <a:rPr lang="en-US" sz="3600" b="1" dirty="0" smtClean="0"/>
              <a:t>        Where is the… – </a:t>
            </a:r>
            <a:r>
              <a:rPr lang="ru-RU" sz="3600" b="1" dirty="0" smtClean="0"/>
              <a:t>Где находится</a:t>
            </a:r>
            <a:r>
              <a:rPr lang="en-US" sz="3600" b="1" dirty="0" smtClean="0"/>
              <a:t>?</a:t>
            </a:r>
          </a:p>
          <a:p>
            <a:pPr>
              <a:buNone/>
            </a:pPr>
            <a:r>
              <a:rPr lang="en-US" sz="3600" b="1" dirty="0" smtClean="0"/>
              <a:t>        In the middle of…- </a:t>
            </a:r>
            <a:r>
              <a:rPr lang="ru-RU" sz="3600" b="1" dirty="0" smtClean="0"/>
              <a:t>в середине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In the corner – </a:t>
            </a:r>
            <a:r>
              <a:rPr lang="ru-RU" sz="3600" b="1" dirty="0" smtClean="0"/>
              <a:t>в углу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To the left – </a:t>
            </a:r>
            <a:r>
              <a:rPr lang="ru-RU" sz="3600" b="1" dirty="0" smtClean="0"/>
              <a:t>налево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To the right – </a:t>
            </a:r>
            <a:r>
              <a:rPr lang="ru-RU" sz="3600" b="1" dirty="0" smtClean="0"/>
              <a:t>направо </a:t>
            </a:r>
          </a:p>
          <a:p>
            <a:pPr>
              <a:buNone/>
            </a:pPr>
            <a:r>
              <a:rPr lang="ru-RU" sz="3600" b="1" dirty="0" smtClean="0"/>
              <a:t>        </a:t>
            </a:r>
            <a:r>
              <a:rPr lang="en-US" sz="3600" b="1" dirty="0" smtClean="0"/>
              <a:t>In the morning (evening)</a:t>
            </a:r>
          </a:p>
          <a:p>
            <a:pPr>
              <a:buNone/>
            </a:pPr>
            <a:r>
              <a:rPr lang="en-US" sz="3600" b="1" dirty="0" smtClean="0"/>
              <a:t>        Today is the tenth of May</a:t>
            </a:r>
          </a:p>
          <a:p>
            <a:pPr>
              <a:buNone/>
            </a:pPr>
            <a:r>
              <a:rPr lang="en-US" sz="3600" b="1" dirty="0" smtClean="0"/>
              <a:t>        To play the piano(guitar)</a:t>
            </a:r>
            <a:endParaRPr lang="ru-RU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ru-RU" sz="4000" b="1" dirty="0" smtClean="0"/>
              <a:t>     </a:t>
            </a:r>
            <a:r>
              <a:rPr lang="en-US" sz="4000" b="1" dirty="0" smtClean="0">
                <a:solidFill>
                  <a:srgbClr val="7030A0"/>
                </a:solidFill>
              </a:rPr>
              <a:t>THE </a:t>
            </a:r>
            <a:r>
              <a:rPr lang="ru-RU" sz="4000" b="1" dirty="0" smtClean="0">
                <a:solidFill>
                  <a:srgbClr val="7030A0"/>
                </a:solidFill>
              </a:rPr>
              <a:t>используется в выражениях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in the North (east,..)- </a:t>
            </a:r>
            <a:r>
              <a:rPr lang="ru-RU" sz="4000" b="1" dirty="0" smtClean="0">
                <a:solidFill>
                  <a:srgbClr val="7030A0"/>
                </a:solidFill>
              </a:rPr>
              <a:t>на Севере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to the South (north,..)</a:t>
            </a:r>
            <a:r>
              <a:rPr lang="ru-RU" sz="4000" b="1" dirty="0" smtClean="0">
                <a:solidFill>
                  <a:srgbClr val="7030A0"/>
                </a:solidFill>
              </a:rPr>
              <a:t>- к Югу</a:t>
            </a:r>
            <a:endParaRPr lang="en-US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</a:t>
            </a:r>
            <a:r>
              <a:rPr lang="en-US" sz="4000" b="1" dirty="0" smtClean="0">
                <a:solidFill>
                  <a:srgbClr val="7030A0"/>
                </a:solidFill>
              </a:rPr>
              <a:t>What is the use? (</a:t>
            </a:r>
            <a:r>
              <a:rPr lang="ru-RU" sz="4000" b="1" dirty="0" smtClean="0">
                <a:solidFill>
                  <a:srgbClr val="7030A0"/>
                </a:solidFill>
              </a:rPr>
              <a:t>какая польза</a:t>
            </a:r>
            <a:r>
              <a:rPr lang="en-US" sz="4000" b="1" dirty="0" smtClean="0">
                <a:solidFill>
                  <a:srgbClr val="7030A0"/>
                </a:solidFill>
              </a:rPr>
              <a:t>?)</a:t>
            </a:r>
            <a:endParaRPr lang="ru-RU" sz="4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</a:t>
            </a:r>
            <a:r>
              <a:rPr lang="en-US" sz="4000" b="1" dirty="0" smtClean="0">
                <a:solidFill>
                  <a:srgbClr val="7030A0"/>
                </a:solidFill>
              </a:rPr>
              <a:t>   to the cinema(</a:t>
            </a:r>
            <a:r>
              <a:rPr lang="ru-RU" sz="4000" b="1" dirty="0" smtClean="0">
                <a:solidFill>
                  <a:srgbClr val="7030A0"/>
                </a:solidFill>
              </a:rPr>
              <a:t>идти в кино)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    </a:t>
            </a:r>
            <a:r>
              <a:rPr lang="en-US" sz="4000" b="1" dirty="0" smtClean="0">
                <a:solidFill>
                  <a:srgbClr val="7030A0"/>
                </a:solidFill>
              </a:rPr>
              <a:t>at the cinema(</a:t>
            </a:r>
            <a:r>
              <a:rPr lang="ru-RU" sz="4000" b="1" dirty="0" smtClean="0">
                <a:solidFill>
                  <a:srgbClr val="7030A0"/>
                </a:solidFill>
              </a:rPr>
              <a:t>в кино)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7030A0"/>
                </a:solidFill>
              </a:rPr>
              <a:t>            </a:t>
            </a:r>
            <a:r>
              <a:rPr lang="en-US" sz="4000" b="1" dirty="0" smtClean="0">
                <a:solidFill>
                  <a:srgbClr val="7030A0"/>
                </a:solidFill>
              </a:rPr>
              <a:t>at the theatre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   at the shop</a:t>
            </a:r>
          </a:p>
          <a:p>
            <a:pPr>
              <a:buNone/>
            </a:pPr>
            <a:r>
              <a:rPr lang="en-US" sz="4000" b="1" dirty="0" smtClean="0">
                <a:solidFill>
                  <a:srgbClr val="7030A0"/>
                </a:solidFill>
              </a:rPr>
              <a:t>            at the market</a:t>
            </a:r>
          </a:p>
          <a:p>
            <a:pPr>
              <a:buNone/>
            </a:pPr>
            <a:endParaRPr lang="ru-RU" sz="40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НЕТ  АРТИКЛЯ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sz="3900" b="1" dirty="0" smtClean="0">
                <a:solidFill>
                  <a:srgbClr val="00B0F0"/>
                </a:solidFill>
              </a:rPr>
              <a:t>ЕСТЬ УСТОЙЧИВЫЕ СЛОВОСОЧЕТАНИЯ, В </a:t>
            </a:r>
          </a:p>
          <a:p>
            <a:pPr>
              <a:buNone/>
            </a:pPr>
            <a:r>
              <a:rPr lang="ru-RU" sz="3900" b="1" dirty="0" smtClean="0">
                <a:solidFill>
                  <a:srgbClr val="00B0F0"/>
                </a:solidFill>
              </a:rPr>
              <a:t>      КОТОРЫХ АРТИКЛИ  НЕ  ПРИМЕНЯЮТЯ</a:t>
            </a:r>
          </a:p>
          <a:p>
            <a:pPr>
              <a:buNone/>
            </a:pPr>
            <a:r>
              <a:rPr lang="ru-RU" b="1" dirty="0" smtClean="0"/>
              <a:t>  </a:t>
            </a:r>
            <a:r>
              <a:rPr lang="en-US" sz="3600" b="1" dirty="0" smtClean="0"/>
              <a:t>at school – </a:t>
            </a:r>
            <a:r>
              <a:rPr lang="ru-RU" sz="3600" b="1" dirty="0" smtClean="0"/>
              <a:t>в школе           </a:t>
            </a:r>
            <a:r>
              <a:rPr lang="en-US" sz="3600" b="1" dirty="0" smtClean="0"/>
              <a:t>at night – </a:t>
            </a:r>
            <a:r>
              <a:rPr lang="ru-RU" sz="3600" b="1" dirty="0" smtClean="0"/>
              <a:t>ночью 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at home</a:t>
            </a:r>
            <a:r>
              <a:rPr lang="ru-RU" sz="3600" b="1" dirty="0" smtClean="0"/>
              <a:t> –дома</a:t>
            </a:r>
            <a:r>
              <a:rPr lang="en-US" sz="3600" b="1" dirty="0" smtClean="0"/>
              <a:t>                   to go home - </a:t>
            </a:r>
            <a:r>
              <a:rPr lang="ru-RU" sz="3600" b="1" dirty="0" smtClean="0"/>
              <a:t>идти                    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at work</a:t>
            </a:r>
            <a:r>
              <a:rPr lang="ru-RU" sz="3600" b="1" dirty="0" smtClean="0"/>
              <a:t> – на работе                                  домой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in front of</a:t>
            </a:r>
            <a:r>
              <a:rPr lang="ru-RU" sz="3600" b="1" dirty="0" smtClean="0"/>
              <a:t> – впереди         </a:t>
            </a:r>
            <a:r>
              <a:rPr lang="en-US" sz="3600" b="1" dirty="0" smtClean="0"/>
              <a:t>to come home.</a:t>
            </a:r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bed</a:t>
            </a:r>
            <a:r>
              <a:rPr lang="ru-RU" sz="3600" b="1" dirty="0" smtClean="0"/>
              <a:t> – идти в постель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work</a:t>
            </a:r>
            <a:r>
              <a:rPr lang="ru-RU" sz="3600" b="1" dirty="0" smtClean="0"/>
              <a:t> – идти на работу</a:t>
            </a:r>
            <a:endParaRPr lang="en-US" sz="3600" b="1" dirty="0" smtClean="0"/>
          </a:p>
          <a:p>
            <a:pPr>
              <a:buNone/>
            </a:pPr>
            <a:r>
              <a:rPr lang="en-US" b="1" dirty="0" smtClean="0"/>
              <a:t>  </a:t>
            </a:r>
            <a:r>
              <a:rPr lang="en-US" sz="3600" b="1" dirty="0" smtClean="0"/>
              <a:t>to go to school</a:t>
            </a:r>
            <a:r>
              <a:rPr lang="ru-RU" sz="3600" b="1" dirty="0" smtClean="0"/>
              <a:t> – идти в школу</a:t>
            </a:r>
            <a:endParaRPr lang="en-US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sz="3600" b="1" dirty="0" smtClean="0"/>
              <a:t>at half past five – </a:t>
            </a:r>
            <a:r>
              <a:rPr lang="ru-RU" sz="3600" b="1" dirty="0" smtClean="0"/>
              <a:t>половина шестого</a:t>
            </a:r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en-US" sz="3600" b="1" dirty="0" smtClean="0"/>
              <a:t>at a quarter past five – </a:t>
            </a:r>
            <a:r>
              <a:rPr lang="ru-RU" sz="3600" b="1" dirty="0" smtClean="0"/>
              <a:t>пять пятнадцать</a:t>
            </a:r>
          </a:p>
          <a:p>
            <a:pPr>
              <a:buNone/>
            </a:pPr>
            <a:r>
              <a:rPr lang="ru-RU" sz="3600" b="1" dirty="0" smtClean="0"/>
              <a:t>  </a:t>
            </a:r>
            <a:r>
              <a:rPr lang="en-US" sz="3600" b="1" dirty="0" smtClean="0"/>
              <a:t>To leave home for work (for school)</a:t>
            </a:r>
          </a:p>
          <a:p>
            <a:pPr>
              <a:buNone/>
            </a:pPr>
            <a:r>
              <a:rPr lang="en-US" sz="3600" b="1" dirty="0" smtClean="0"/>
              <a:t>  after work                        from work</a:t>
            </a:r>
          </a:p>
          <a:p>
            <a:pPr>
              <a:buNone/>
            </a:pPr>
            <a:r>
              <a:rPr lang="en-US" sz="3600" b="1" dirty="0" smtClean="0"/>
              <a:t>  after school                     from school</a:t>
            </a:r>
          </a:p>
          <a:p>
            <a:pPr>
              <a:buNone/>
            </a:pPr>
            <a:r>
              <a:rPr lang="en-US" sz="3600" b="1" dirty="0" smtClean="0"/>
              <a:t> to have (cook, make, prepare) lunch,</a:t>
            </a:r>
          </a:p>
          <a:p>
            <a:pPr>
              <a:buNone/>
            </a:pPr>
            <a:r>
              <a:rPr lang="en-US" sz="3600" b="1" dirty="0" smtClean="0"/>
              <a:t>    breakfast,  supper,  dinner,  tea</a:t>
            </a:r>
          </a:p>
          <a:p>
            <a:pPr>
              <a:buNone/>
            </a:pPr>
            <a:r>
              <a:rPr lang="en-US" sz="3600" b="1" dirty="0" smtClean="0"/>
              <a:t>  after lunch,  before lunch, at lunch, for</a:t>
            </a:r>
          </a:p>
          <a:p>
            <a:pPr>
              <a:buNone/>
            </a:pPr>
            <a:r>
              <a:rPr lang="en-US" sz="3600" b="1" dirty="0" smtClean="0"/>
              <a:t>  lunch (supper, dinner …) 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7084814CD35F9E4FB9BEF72EB4339178" ma:contentTypeVersion="0" ma:contentTypeDescription="Создание документа." ma:contentTypeScope="" ma:versionID="39a715d14aaaf50f8ecea1512668234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3EED5ED-3D9E-4307-A60B-1D375E109D43}"/>
</file>

<file path=customXml/itemProps2.xml><?xml version="1.0" encoding="utf-8"?>
<ds:datastoreItem xmlns:ds="http://schemas.openxmlformats.org/officeDocument/2006/customXml" ds:itemID="{B0BD2835-DC8C-45CF-AE28-0F80C571A3FE}"/>
</file>

<file path=customXml/itemProps3.xml><?xml version="1.0" encoding="utf-8"?>
<ds:datastoreItem xmlns:ds="http://schemas.openxmlformats.org/officeDocument/2006/customXml" ds:itemID="{9A2D1503-6D25-4D1F-8983-3CD67C8DB210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296</TotalTime>
  <Words>689</Words>
  <Application>Microsoft Office PowerPoint</Application>
  <PresentationFormat>Экран (4:3)</PresentationFormat>
  <Paragraphs>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НЕОПРЕДЕЛЕННЫЙ  АРТИКЛЬ A(An)</vt:lpstr>
      <vt:lpstr>Слайд 3</vt:lpstr>
      <vt:lpstr>ОПРЕДЕЛЕННЫЙ АРТИКЛЬ THE</vt:lpstr>
      <vt:lpstr>ОПРЕДЕЛЕННЫЙ АРТИКЛЬ THE</vt:lpstr>
      <vt:lpstr>Слайд 6</vt:lpstr>
      <vt:lpstr>Слайд 7</vt:lpstr>
      <vt:lpstr>НЕТ  АРТИКЛЯ</vt:lpstr>
      <vt:lpstr>Слайд 9</vt:lpstr>
      <vt:lpstr>Слайд 10</vt:lpstr>
    </vt:vector>
  </TitlesOfParts>
  <Company>ГОУ Школа №438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АРТИКЛИ В АНГЛИЙСКОМ ЯЗЫКЕ</dc:title>
  <dc:creator>Захарова</dc:creator>
  <cp:lastModifiedBy>111</cp:lastModifiedBy>
  <cp:revision>31</cp:revision>
  <dcterms:created xsi:type="dcterms:W3CDTF">2011-10-19T09:52:12Z</dcterms:created>
  <dcterms:modified xsi:type="dcterms:W3CDTF">2019-01-21T15:05:39Z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0x0101007084814CD35F9E4FB9BEF72EB4339178</vt:lpwstr>
  </property>
</Properties>
</file>